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282" r:id="rId3"/>
    <p:sldId id="284" r:id="rId4"/>
    <p:sldId id="288" r:id="rId5"/>
    <p:sldId id="286" r:id="rId6"/>
    <p:sldId id="285" r:id="rId7"/>
    <p:sldId id="289" r:id="rId8"/>
    <p:sldId id="294" r:id="rId9"/>
    <p:sldId id="292" r:id="rId10"/>
    <p:sldId id="290" r:id="rId11"/>
    <p:sldId id="267" r:id="rId12"/>
  </p:sldIdLst>
  <p:sldSz cx="9144000" cy="5143500" type="screen16x9"/>
  <p:notesSz cx="6858000" cy="9144000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2">
          <p15:clr>
            <a:srgbClr val="A4A3A4"/>
          </p15:clr>
        </p15:guide>
        <p15:guide id="2" orient="horz" pos="3027">
          <p15:clr>
            <a:srgbClr val="A4A3A4"/>
          </p15:clr>
        </p15:guide>
        <p15:guide id="3" orient="horz" pos="166">
          <p15:clr>
            <a:srgbClr val="A4A3A4"/>
          </p15:clr>
        </p15:guide>
        <p15:guide id="4" orient="horz" pos="573">
          <p15:clr>
            <a:srgbClr val="A4A3A4"/>
          </p15:clr>
        </p15:guide>
        <p15:guide id="5" orient="horz" pos="2765">
          <p15:clr>
            <a:srgbClr val="A4A3A4"/>
          </p15:clr>
        </p15:guide>
        <p15:guide id="6" orient="horz" pos="480">
          <p15:clr>
            <a:srgbClr val="A4A3A4"/>
          </p15:clr>
        </p15:guide>
        <p15:guide id="7" orient="horz" pos="303">
          <p15:clr>
            <a:srgbClr val="A4A3A4"/>
          </p15:clr>
        </p15:guide>
        <p15:guide id="8" orient="horz" pos="3128">
          <p15:clr>
            <a:srgbClr val="A4A3A4"/>
          </p15:clr>
        </p15:guide>
        <p15:guide id="9" orient="horz" pos="2528">
          <p15:clr>
            <a:srgbClr val="A4A3A4"/>
          </p15:clr>
        </p15:guide>
        <p15:guide id="10" pos="2812">
          <p15:clr>
            <a:srgbClr val="A4A3A4"/>
          </p15:clr>
        </p15:guide>
        <p15:guide id="11" pos="5646">
          <p15:clr>
            <a:srgbClr val="A4A3A4"/>
          </p15:clr>
        </p15:guide>
        <p15:guide id="12" pos="261">
          <p15:clr>
            <a:srgbClr val="A4A3A4"/>
          </p15:clr>
        </p15:guide>
        <p15:guide id="13" pos="2949">
          <p15:clr>
            <a:srgbClr val="A4A3A4"/>
          </p15:clr>
        </p15:guide>
        <p15:guide id="14" pos="113">
          <p15:clr>
            <a:srgbClr val="A4A3A4"/>
          </p15:clr>
        </p15:guide>
        <p15:guide id="15" pos="5500">
          <p15:clr>
            <a:srgbClr val="A4A3A4"/>
          </p15:clr>
        </p15:guide>
        <p15:guide id="16" pos="5281">
          <p15:clr>
            <a:srgbClr val="A4A3A4"/>
          </p15:clr>
        </p15:guide>
        <p15:guide id="17" orient="horz" pos="690">
          <p15:clr>
            <a:srgbClr val="A4A3A4"/>
          </p15:clr>
        </p15:guide>
        <p15:guide id="18" orient="horz" pos="6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69EC77-1B40-4C77-A995-AF05D22D4D0E}" styleName="DPDHL Table White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tint val="100000"/>
            </a:schemeClr>
          </a:solidFill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solidFill>
            <a:schemeClr val="bg1"/>
          </a:solidFill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solidFill>
            <a:schemeClr val="bg1"/>
          </a:solidFill>
        </a:fill>
      </a:tcStyle>
    </a:firstRow>
  </a:tblStyle>
  <a:tblStyle styleId="{09810C2D-2C2F-4581-8AFF-CD78C2D722A2}" styleName="DPDHL Table No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9" autoAdjust="0"/>
  </p:normalViewPr>
  <p:slideViewPr>
    <p:cSldViewPr snapToGrid="0" snapToObjects="1">
      <p:cViewPr varScale="1">
        <p:scale>
          <a:sx n="116" d="100"/>
          <a:sy n="116" d="100"/>
        </p:scale>
        <p:origin x="60" y="42"/>
      </p:cViewPr>
      <p:guideLst>
        <p:guide orient="horz" pos="702"/>
        <p:guide orient="horz" pos="3027"/>
        <p:guide orient="horz" pos="166"/>
        <p:guide orient="horz" pos="573"/>
        <p:guide orient="horz" pos="2765"/>
        <p:guide orient="horz" pos="480"/>
        <p:guide orient="horz" pos="303"/>
        <p:guide orient="horz" pos="3128"/>
        <p:guide orient="horz" pos="2528"/>
        <p:guide pos="2812"/>
        <p:guide pos="5646"/>
        <p:guide pos="261"/>
        <p:guide pos="2949"/>
        <p:guide pos="113"/>
        <p:guide pos="5500"/>
        <p:guide pos="5281"/>
        <p:guide orient="horz" pos="690"/>
        <p:guide orient="horz" pos="6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54600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/>
            </a:lvl1pPr>
          </a:lstStyle>
          <a:p>
            <a:fld id="{19D11D04-14B6-471D-A1D6-B426EF7888B1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10/21/2019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54600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/>
            </a:lvl1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Hand out </a:t>
            </a:r>
            <a:fld id="{1987F2A0-9623-4C79-B830-6D590DA5FFFF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54600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 b="0"/>
            </a:lvl1pPr>
          </a:lstStyle>
          <a:p>
            <a:fld id="{2636F879-443D-410F-A2CF-15E984F48DC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TextmasterformatedurchKlickenbearbeiten</a:t>
            </a:r>
            <a:endParaRPr lang="en-US" dirty="0"/>
          </a:p>
          <a:p>
            <a:pPr lvl="1"/>
            <a:r>
              <a:rPr lang="en-US" dirty="0" err="1"/>
              <a:t>ZweiteEbene</a:t>
            </a:r>
            <a:endParaRPr lang="en-US" dirty="0"/>
          </a:p>
          <a:p>
            <a:pPr lvl="2"/>
            <a:r>
              <a:rPr lang="en-US" dirty="0" err="1"/>
              <a:t>DritteEbene</a:t>
            </a:r>
            <a:endParaRPr lang="en-US" dirty="0"/>
          </a:p>
          <a:p>
            <a:pPr lvl="3"/>
            <a:r>
              <a:rPr lang="en-US" dirty="0" err="1"/>
              <a:t>VierteEbene</a:t>
            </a:r>
            <a:endParaRPr lang="en-US" dirty="0"/>
          </a:p>
          <a:p>
            <a:pPr lvl="4"/>
            <a:r>
              <a:rPr lang="en-US" dirty="0" err="1"/>
              <a:t>FünfteEbene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4600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 b="0"/>
            </a:lvl1pPr>
          </a:lstStyle>
          <a:p>
            <a:r>
              <a:rPr lang="en-US"/>
              <a:t>Notice </a:t>
            </a:r>
            <a:fld id="{AE19FBA5-BE7F-4824-B54D-C07EBA2A4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0"/>
              <a:t>Notice </a:t>
            </a:r>
            <a:fld id="{AE19FBA5-BE7F-4824-B54D-C07EBA2A49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4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360000" tIns="0" rIns="360000" bIns="1800000" anchor="b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7"/>
          </p:nvPr>
        </p:nvSpPr>
        <p:spPr bwMode="hidden">
          <a:xfrm>
            <a:off x="177800" y="3707288"/>
            <a:ext cx="8784000" cy="126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5936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/>
            </a:lvl1pPr>
          </a:lstStyle>
          <a:p>
            <a:r>
              <a:rPr lang="en-US" dirty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095125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6000" y="4510483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1767375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/>
              <a:t>Subline in one or two lines, Arial,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254939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Name of the event or project or presenter, Arial, 12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  <p:sp>
        <p:nvSpPr>
          <p:cNvPr id="10" name="Titel 13"/>
          <p:cNvSpPr>
            <a:spLocks noGrp="1"/>
          </p:cNvSpPr>
          <p:nvPr>
            <p:ph type="title" hasCustomPrompt="1"/>
          </p:nvPr>
        </p:nvSpPr>
        <p:spPr>
          <a:xfrm>
            <a:off x="414000" y="381601"/>
            <a:ext cx="8316000" cy="1385999"/>
          </a:xfrm>
        </p:spPr>
        <p:txBody>
          <a:bodyPr/>
          <a:lstStyle>
            <a:lvl1pPr>
              <a:lnSpc>
                <a:spcPct val="90000"/>
              </a:lnSpc>
              <a:defRPr sz="3700" cap="all" baseline="0"/>
            </a:lvl1pPr>
          </a:lstStyle>
          <a:p>
            <a:r>
              <a:rPr lang="de-DE" dirty="0"/>
              <a:t>SAMPLE TITLE ONE OR</a:t>
            </a:r>
            <a:br>
              <a:rPr lang="de-DE" dirty="0"/>
            </a:br>
            <a:r>
              <a:rPr lang="de-DE" dirty="0"/>
              <a:t>TWO LINES, Arial, 37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678798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DHL Business Unit – Business Unit Descriptor, Arial (bold),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361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| Location | xx Month 20xx</a:t>
            </a:r>
          </a:p>
        </p:txBody>
      </p:sp>
      <p:sp>
        <p:nvSpPr>
          <p:cNvPr id="15" name="Textfeld 14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2"/>
          </p:nvPr>
        </p:nvSpPr>
        <p:spPr>
          <a:xfrm>
            <a:off x="4681538" y="1093909"/>
            <a:ext cx="4050000" cy="328729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ltGray">
          <a:xfrm>
            <a:off x="4681537" y="1093909"/>
            <a:ext cx="4050000" cy="3208091"/>
          </a:xfrm>
          <a:prstGeom prst="rect">
            <a:avLst/>
          </a:prstGeom>
          <a:solidFill>
            <a:schemeClr val="accent1"/>
          </a:solidFill>
        </p:spPr>
        <p:txBody>
          <a:bodyPr lIns="360000" tIns="720000" rIns="360000" anchor="t" anchorCtr="1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414338" y="1093909"/>
            <a:ext cx="4050000" cy="328784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7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ltGray">
          <a:xfrm>
            <a:off x="4681538" y="1093909"/>
            <a:ext cx="4050000" cy="1876091"/>
          </a:xfrm>
          <a:prstGeom prst="rect">
            <a:avLst/>
          </a:prstGeom>
          <a:solidFill>
            <a:schemeClr val="accent1"/>
          </a:solidFill>
        </p:spPr>
        <p:txBody>
          <a:bodyPr lIns="360000" tIns="720000" rIns="360000" anchor="t" anchorCtr="1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7"/>
          </p:nvPr>
        </p:nvSpPr>
        <p:spPr bwMode="ltGray">
          <a:xfrm>
            <a:off x="4678988" y="3077288"/>
            <a:ext cx="1962000" cy="1242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1"/>
          <a:lstStyle>
            <a:lvl1pPr algn="ctr">
              <a:defRPr sz="100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18"/>
          </p:nvPr>
        </p:nvSpPr>
        <p:spPr bwMode="ltGray">
          <a:xfrm>
            <a:off x="6769538" y="3077288"/>
            <a:ext cx="1962000" cy="1242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1"/>
          <a:lstStyle>
            <a:lvl1pPr algn="ctr">
              <a:defRPr sz="100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cxnSp>
        <p:nvCxnSpPr>
          <p:cNvPr id="21" name="Gerade Verbindung 20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5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26" name="Textfeld 25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414338" y="1093909"/>
            <a:ext cx="4049712" cy="328784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 anchor="ctr" anchorCtr="1"/>
          <a:lstStyle>
            <a:lvl1pPr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hidden">
          <a:xfrm>
            <a:off x="414000" y="2914161"/>
            <a:ext cx="5256000" cy="177213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432000" rIns="180000" bIns="180000" anchor="b" anchorCtr="0">
            <a:spAutoFit/>
          </a:bodyPr>
          <a:lstStyle>
            <a:lvl1pPr>
              <a:lnSpc>
                <a:spcPct val="100000"/>
              </a:lnSpc>
              <a:defRPr sz="2500" cap="none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“This space is reserved for quotes. The box adjusts itself to the inserted text. Arial, 25 pt”</a:t>
            </a:r>
            <a:endParaRPr lang="en-US" noProof="0" dirty="0"/>
          </a:p>
        </p:txBody>
      </p:sp>
      <p:sp>
        <p:nvSpPr>
          <p:cNvPr id="9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351000"/>
            <a:ext cx="8316000" cy="324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25 pt”</a:t>
            </a:r>
            <a:endParaRPr lang="en-US" noProof="0" dirty="0"/>
          </a:p>
        </p:txBody>
      </p:sp>
      <p:sp>
        <p:nvSpPr>
          <p:cNvPr id="11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14000" y="1093909"/>
            <a:ext cx="8316000" cy="299823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/>
            </a:lvl1pPr>
            <a:lvl2pPr>
              <a:spcAft>
                <a:spcPts val="0"/>
              </a:spcAft>
              <a:buFontTx/>
              <a:buNone/>
              <a:defRPr sz="1200" b="0" baseline="0"/>
            </a:lvl2pPr>
            <a:lvl3pPr>
              <a:spcAft>
                <a:spcPts val="0"/>
              </a:spcAft>
              <a:buClr>
                <a:schemeClr val="tx1"/>
              </a:buClr>
              <a:defRPr sz="1200" baseline="0"/>
            </a:lvl3pPr>
            <a:lvl4pPr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 baseline="0"/>
            </a:lvl4pPr>
            <a:lvl5pPr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 baseline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Rechteck 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6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17" name="Textfeld 16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360000" tIns="0" rIns="360000" bIns="1800000" anchor="b" anchorCtr="0"/>
          <a:lstStyle>
            <a:lvl1pPr algn="ctr">
              <a:defRPr baseline="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5" hasCustomPrompt="1"/>
          </p:nvPr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lang="en-US" sz="1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3391200"/>
            <a:ext cx="8316000" cy="5400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8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4621860"/>
            <a:ext cx="1260000" cy="18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360000" tIns="0" rIns="360000" bIns="1800000" anchor="b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5" hasCustomPrompt="1"/>
          </p:nvPr>
        </p:nvSpPr>
        <p:spPr bwMode="hidden">
          <a:xfrm rot="10800000">
            <a:off x="180000" y="180000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083600"/>
            <a:ext cx="8316000" cy="54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0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4590000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2988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 flip="none" rotWithShape="1"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425600"/>
            <a:ext cx="8316000" cy="5400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360000" tIns="0" rIns="360000" bIns="1800000" anchor="b" anchorCtr="0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8784000" cy="126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914400"/>
            <a:ext cx="8316000" cy="1385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Arial, 37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752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/>
            </a:lvl1pPr>
          </a:lstStyle>
          <a:p>
            <a:r>
              <a:rPr lang="en-US" dirty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4666226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6000" y="385200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004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/>
              <a:t>Subline in one or two lines, Arial,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90000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Name of the event or project or presenter, Arial, 12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13859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DHL Business Unit – Business Unit Descriptor, Arial (bold),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828000"/>
            <a:ext cx="8316000" cy="1385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SAMPLE TITLE ONE OR </a:t>
            </a:r>
            <a:br>
              <a:rPr lang="en-US" dirty="0"/>
            </a:br>
            <a:r>
              <a:rPr lang="en-US" dirty="0"/>
              <a:t>TWO LINES, Arial, 37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5936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/>
            </a:lvl1pPr>
          </a:lstStyle>
          <a:p>
            <a:r>
              <a:rPr lang="en-US" dirty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000" y="4517514"/>
            <a:ext cx="1800000" cy="259517"/>
          </a:xfrm>
          <a:prstGeom prst="rect">
            <a:avLst/>
          </a:prstGeom>
          <a:noFill/>
        </p:spPr>
      </p:pic>
      <p:sp>
        <p:nvSpPr>
          <p:cNvPr id="7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2140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/>
              <a:t>Subline in one or two lines, Arial,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00000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Name of the event or project or presenter, Arial, 12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  <p:sp>
        <p:nvSpPr>
          <p:cNvPr id="8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123860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DHL Business Unit – Business Unit Descriptor, Arial (bold),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 anchor="ctr" anchorCtr="1"/>
          <a:lstStyle>
            <a:lvl1pPr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5" hasCustomPrompt="1"/>
          </p:nvPr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lang="en-US" sz="1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endParaRPr lang="en-US"/>
          </a:p>
        </p:txBody>
      </p:sp>
      <p:sp>
        <p:nvSpPr>
          <p:cNvPr id="11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12" name="Foliennummernplatzhalter 26"/>
          <p:cNvSpPr>
            <a:spLocks noGrp="1"/>
          </p:cNvSpPr>
          <p:nvPr>
            <p:ph type="sldNum" sz="quarter" idx="4"/>
          </p:nvPr>
        </p:nvSpPr>
        <p:spPr bwMode="gray">
          <a:xfrm>
            <a:off x="8370286" y="4644000"/>
            <a:ext cx="362863" cy="15619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57CD76-CD08-4D96-8C1E-56B746A3F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413999" y="1105200"/>
            <a:ext cx="4248000" cy="1745093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37 pt</a:t>
            </a:r>
          </a:p>
        </p:txBody>
      </p:sp>
      <p:sp>
        <p:nvSpPr>
          <p:cNvPr id="14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4621860"/>
            <a:ext cx="1260000" cy="18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8"/>
          <p:cNvSpPr>
            <a:spLocks noGrp="1"/>
          </p:cNvSpPr>
          <p:nvPr>
            <p:ph type="pic" sz="quarter" idx="13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 anchor="ctr" anchorCtr="1"/>
          <a:lstStyle>
            <a:lvl1pPr>
              <a:defRPr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 bwMode="hidden">
          <a:xfrm rot="10800000">
            <a:off x="180000" y="180000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4593600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3240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14000" y="1105200"/>
            <a:ext cx="6155999" cy="1349998"/>
          </a:xfrm>
        </p:spPr>
        <p:txBody>
          <a:bodyPr anchor="t"/>
          <a:lstStyle>
            <a:lvl1pPr>
              <a:lnSpc>
                <a:spcPct val="90000"/>
              </a:lnSpc>
              <a:defRPr sz="3700" cap="all" baseline="0"/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37 pt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| Location | xx Month 20xx</a:t>
            </a:r>
          </a:p>
        </p:txBody>
      </p:sp>
      <p:sp>
        <p:nvSpPr>
          <p:cNvPr id="10" name="Textfeld 9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4000" y="1105199"/>
            <a:ext cx="6156000" cy="1350000"/>
          </a:xfrm>
        </p:spPr>
        <p:txBody>
          <a:bodyPr anchor="t"/>
          <a:lstStyle>
            <a:lvl1pPr>
              <a:lnSpc>
                <a:spcPct val="90000"/>
              </a:lnSpc>
              <a:defRPr sz="3700" cap="all" baseline="0"/>
            </a:lvl1pPr>
          </a:lstStyle>
          <a:p>
            <a:r>
              <a:rPr lang="en-US" dirty="0"/>
              <a:t>section divider with Gradient, Arial, 37 pt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4000" y="1093909"/>
            <a:ext cx="4050000" cy="3126116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</a:p>
        </p:txBody>
      </p:sp>
      <p:sp>
        <p:nvSpPr>
          <p:cNvPr id="9" name="Rechteck 8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83150" y="1093909"/>
            <a:ext cx="4050000" cy="3126116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6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8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19" name="Textfeld 18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3999" y="1093909"/>
            <a:ext cx="4050000" cy="20088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est consista</a:t>
            </a:r>
            <a:endParaRPr lang="en-US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 bwMode="ltGray">
          <a:xfrm>
            <a:off x="3855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5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 bwMode="ltGray">
          <a:xfrm>
            <a:off x="5520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20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 bwMode="ltGray">
          <a:xfrm>
            <a:off x="7185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90000" tIns="90000" rIns="90000" bIns="90000"/>
          <a:lstStyle>
            <a:lvl1pPr>
              <a:defRPr sz="1000" b="0"/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85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/>
            </a:lvl1pPr>
          </a:lstStyle>
          <a:p>
            <a:pPr lvl="0"/>
            <a:r>
              <a:rPr lang="en-US"/>
              <a:t>Section #</a:t>
            </a:r>
            <a:endParaRPr lang="en-US" dirty="0"/>
          </a:p>
        </p:txBody>
      </p:sp>
      <p:cxnSp>
        <p:nvCxnSpPr>
          <p:cNvPr id="20" name="Gerade Verbindung 19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| Location | xx Month 20xx</a:t>
            </a:r>
          </a:p>
        </p:txBody>
      </p:sp>
      <p:sp>
        <p:nvSpPr>
          <p:cNvPr id="33" name="Textfeld 3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| Location | xx Month 20xx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>
          <a:xfrm>
            <a:off x="414338" y="1093909"/>
            <a:ext cx="8318500" cy="3287591"/>
          </a:xfrm>
        </p:spPr>
        <p:txBody>
          <a:bodyPr/>
          <a:lstStyle>
            <a:lvl3pPr>
              <a:defRPr/>
            </a:lvl3pPr>
            <a:lvl4pPr>
              <a:defRPr/>
            </a:lvl4pPr>
            <a:lvl5pPr marL="0" indent="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3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4621860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85841879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think-cell Folie" r:id="rId23" imgW="360" imgH="360" progId="TCLayout.ActiveDocument.1">
                  <p:embed/>
                </p:oleObj>
              </mc:Choice>
              <mc:Fallback>
                <p:oleObj name="think-cell Folie" r:id="rId23" imgW="360" imgH="36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elplatzhalter 23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idx="1"/>
          </p:nvPr>
        </p:nvSpPr>
        <p:spPr>
          <a:xfrm>
            <a:off x="414000" y="1093909"/>
            <a:ext cx="8316000" cy="329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meta-classification"/>
          <p:cNvSpPr txBox="1"/>
          <p:nvPr/>
        </p:nvSpPr>
        <p:spPr>
          <a:xfrm>
            <a:off x="414000" y="0"/>
            <a:ext cx="381515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/>
          <a:p>
            <a:pPr lvl="0"/>
            <a:r>
              <a:rPr lang="en-US" sz="800" b="1" dirty="0">
                <a:solidFill>
                  <a:schemeClr val="accent1"/>
                </a:solidFill>
              </a:rPr>
              <a:t>PUBLIC</a:t>
            </a:r>
          </a:p>
        </p:txBody>
      </p:sp>
      <p:grpSp>
        <p:nvGrpSpPr>
          <p:cNvPr id="27" name="dpic_guideLines" hidden="1"/>
          <p:cNvGrpSpPr/>
          <p:nvPr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cxnSp>
          <p:nvCxnSpPr>
            <p:cNvPr id="28" name="Gerade Verbindung 27" hidden="1"/>
            <p:cNvCxnSpPr/>
            <p:nvPr/>
          </p:nvCxnSpPr>
          <p:spPr bwMode="gray">
            <a:xfrm>
              <a:off x="411619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 hidden="1"/>
            <p:cNvCxnSpPr/>
            <p:nvPr/>
          </p:nvCxnSpPr>
          <p:spPr bwMode="gray">
            <a:xfrm>
              <a:off x="8730000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 hidden="1"/>
            <p:cNvCxnSpPr/>
            <p:nvPr/>
          </p:nvCxnSpPr>
          <p:spPr bwMode="gray">
            <a:xfrm>
              <a:off x="4463255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 hidden="1"/>
            <p:cNvCxnSpPr/>
            <p:nvPr/>
          </p:nvCxnSpPr>
          <p:spPr bwMode="gray">
            <a:xfrm>
              <a:off x="4679950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1" hidden="1"/>
            <p:cNvCxnSpPr/>
            <p:nvPr/>
          </p:nvCxnSpPr>
          <p:spPr bwMode="gray">
            <a:xfrm>
              <a:off x="0" y="477524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33" hidden="1"/>
            <p:cNvCxnSpPr/>
            <p:nvPr/>
          </p:nvCxnSpPr>
          <p:spPr bwMode="gray">
            <a:xfrm>
              <a:off x="0" y="4802188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 hidden="1"/>
            <p:cNvCxnSpPr/>
            <p:nvPr/>
          </p:nvCxnSpPr>
          <p:spPr bwMode="gray">
            <a:xfrm>
              <a:off x="0" y="759612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35" hidden="1"/>
            <p:cNvCxnSpPr/>
            <p:nvPr/>
          </p:nvCxnSpPr>
          <p:spPr bwMode="gray">
            <a:xfrm>
              <a:off x="0" y="1089945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 hidden="1"/>
            <p:cNvCxnSpPr/>
            <p:nvPr/>
          </p:nvCxnSpPr>
          <p:spPr bwMode="gray">
            <a:xfrm>
              <a:off x="0" y="262743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 hidden="1"/>
            <p:cNvCxnSpPr/>
            <p:nvPr/>
          </p:nvCxnSpPr>
          <p:spPr bwMode="gray">
            <a:xfrm>
              <a:off x="0" y="4009181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38" hidden="1"/>
            <p:cNvCxnSpPr/>
            <p:nvPr/>
          </p:nvCxnSpPr>
          <p:spPr bwMode="gray">
            <a:xfrm>
              <a:off x="0" y="4962021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39" hidden="1"/>
            <p:cNvCxnSpPr/>
            <p:nvPr/>
          </p:nvCxnSpPr>
          <p:spPr bwMode="gray">
            <a:xfrm>
              <a:off x="8961619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 hidden="1"/>
            <p:cNvCxnSpPr/>
            <p:nvPr/>
          </p:nvCxnSpPr>
          <p:spPr bwMode="gray">
            <a:xfrm>
              <a:off x="175238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 hidden="1"/>
            <p:cNvCxnSpPr/>
            <p:nvPr/>
          </p:nvCxnSpPr>
          <p:spPr bwMode="gray">
            <a:xfrm>
              <a:off x="2088827" y="4331800"/>
              <a:ext cx="0" cy="485733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 hidden="1"/>
            <p:cNvCxnSpPr/>
            <p:nvPr/>
          </p:nvCxnSpPr>
          <p:spPr bwMode="gray">
            <a:xfrm>
              <a:off x="8373450" y="4332330"/>
              <a:ext cx="0" cy="485733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72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76" r:id="rId4"/>
    <p:sldLayoutId id="2147483678" r:id="rId5"/>
    <p:sldLayoutId id="2147483691" r:id="rId6"/>
    <p:sldLayoutId id="2147483658" r:id="rId7"/>
    <p:sldLayoutId id="2147483659" r:id="rId8"/>
    <p:sldLayoutId id="2147483650" r:id="rId9"/>
    <p:sldLayoutId id="2147483654" r:id="rId10"/>
    <p:sldLayoutId id="2147483686" r:id="rId11"/>
    <p:sldLayoutId id="2147483687" r:id="rId12"/>
    <p:sldLayoutId id="2147483693" r:id="rId13"/>
    <p:sldLayoutId id="2147483668" r:id="rId14"/>
    <p:sldLayoutId id="2147483667" r:id="rId15"/>
    <p:sldLayoutId id="2147483692" r:id="rId16"/>
    <p:sldLayoutId id="2147483674" r:id="rId17"/>
    <p:sldLayoutId id="2147483675" r:id="rId18"/>
    <p:sldLayoutId id="2147483690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kern="1200" cap="none" baseline="0">
          <a:solidFill>
            <a:srgbClr val="D40511"/>
          </a:solidFill>
          <a:latin typeface="DeutschePost-MedCn" panose="020B0500000000000000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itchFamily="34" charset="0"/>
        <a:buNone/>
        <a:defRPr sz="1200" b="0" kern="1200" baseline="0">
          <a:solidFill>
            <a:schemeClr val="tx1"/>
          </a:solidFill>
          <a:latin typeface="Delivery" panose="020F0503020204020204" pitchFamily="34" charset="0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sz="1200" b="0" i="0" kern="1200" baseline="0">
          <a:solidFill>
            <a:schemeClr val="tx1"/>
          </a:solidFill>
          <a:latin typeface="Delivery" panose="020F0503020204020204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Font typeface="Arial" pitchFamily="34" charset="0"/>
        <a:buChar char="–"/>
        <a:defRPr sz="1200" kern="1200">
          <a:solidFill>
            <a:schemeClr val="tx1"/>
          </a:solidFill>
          <a:latin typeface="Delivery" panose="020F0503020204020204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Font typeface="Arial" pitchFamily="34" charset="0"/>
        <a:buChar char="–"/>
        <a:defRPr sz="1200" kern="1200">
          <a:solidFill>
            <a:schemeClr val="tx1"/>
          </a:solidFill>
          <a:latin typeface="Delivery" panose="020F0503020204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Tx/>
        <a:buNone/>
        <a:defRPr sz="1600" b="1" kern="1200" baseline="0">
          <a:solidFill>
            <a:schemeClr val="tx1"/>
          </a:solidFill>
          <a:latin typeface="Delivery" panose="020F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W:\04. DHL BRAND Images\01. DANSKE DHL billeder\Low res\Bondeidyl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816"/>
            <a:ext cx="9144000" cy="6098977"/>
          </a:xfrm>
          <a:prstGeom prst="rect">
            <a:avLst/>
          </a:prstGeom>
          <a:noFill/>
        </p:spPr>
      </p:pic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17"/>
          <p:cNvSpPr>
            <a:spLocks noGrp="1"/>
          </p:cNvSpPr>
          <p:nvPr>
            <p:ph type="body" sz="quarter" idx="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14000" y="168904"/>
            <a:ext cx="8316000" cy="704849"/>
          </a:xfrm>
        </p:spPr>
        <p:txBody>
          <a:bodyPr/>
          <a:lstStyle/>
          <a:p>
            <a:r>
              <a:rPr lang="de-DE" dirty="0">
                <a:latin typeface="DeutschePost-MedCn" panose="020B0500000000000000" pitchFamily="34" charset="0"/>
              </a:rPr>
              <a:t>Dhl express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"/>
          </p:nvPr>
        </p:nvSpPr>
        <p:spPr>
          <a:xfrm>
            <a:off x="414000" y="4666226"/>
            <a:ext cx="381515" cy="20671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public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5"/>
          </p:nvPr>
        </p:nvSpPr>
        <p:spPr>
          <a:xfrm>
            <a:off x="461625" y="753873"/>
            <a:ext cx="8316000" cy="487838"/>
          </a:xfrm>
        </p:spPr>
        <p:txBody>
          <a:bodyPr/>
          <a:lstStyle/>
          <a:p>
            <a:r>
              <a:rPr lang="de-DE" dirty="0"/>
              <a:t>– en </a:t>
            </a:r>
            <a:r>
              <a:rPr lang="de-DE" dirty="0" err="1"/>
              <a:t>glad</a:t>
            </a:r>
            <a:r>
              <a:rPr lang="de-DE" dirty="0"/>
              <a:t> arbejdsplads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414000" y="4263358"/>
            <a:ext cx="8316000" cy="400776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Delivery" panose="020F0503020204020204" pitchFamily="34" charset="0"/>
              </a:rPr>
              <a:t>BAUs </a:t>
            </a:r>
            <a:r>
              <a:rPr lang="de-DE" b="1" dirty="0" err="1">
                <a:solidFill>
                  <a:schemeClr val="bg1"/>
                </a:solidFill>
                <a:latin typeface="Delivery" panose="020F0503020204020204" pitchFamily="34" charset="0"/>
              </a:rPr>
              <a:t>årsmøde</a:t>
            </a:r>
            <a:r>
              <a:rPr lang="de-DE" b="1" dirty="0">
                <a:solidFill>
                  <a:schemeClr val="bg1"/>
                </a:solidFill>
                <a:latin typeface="Delivery" panose="020F0503020204020204" pitchFamily="34" charset="0"/>
              </a:rPr>
              <a:t> 22. </a:t>
            </a:r>
            <a:r>
              <a:rPr lang="de-DE" b="1" dirty="0" err="1">
                <a:solidFill>
                  <a:schemeClr val="bg1"/>
                </a:solidFill>
                <a:latin typeface="Delivery" panose="020F0503020204020204" pitchFamily="34" charset="0"/>
              </a:rPr>
              <a:t>oktober</a:t>
            </a:r>
            <a:r>
              <a:rPr lang="de-DE" b="1" dirty="0">
                <a:solidFill>
                  <a:schemeClr val="bg1"/>
                </a:solidFill>
                <a:latin typeface="Delivery" panose="020F0503020204020204" pitchFamily="34" charset="0"/>
              </a:rPr>
              <a:t> 2019</a:t>
            </a:r>
          </a:p>
          <a:p>
            <a:r>
              <a:rPr lang="de-DE" sz="1050" b="1" i="1" dirty="0">
                <a:solidFill>
                  <a:schemeClr val="bg1"/>
                </a:solidFill>
                <a:latin typeface="Delivery" panose="020F0503020204020204" pitchFamily="34" charset="0"/>
              </a:rPr>
              <a:t>Pia Baagø Skat-Rørdam</a:t>
            </a:r>
            <a:endParaRPr lang="de-DE" b="1" i="1" dirty="0">
              <a:solidFill>
                <a:schemeClr val="bg1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3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ADVARSEL: Det kunne gå hen og blive sjovt!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sp>
        <p:nvSpPr>
          <p:cNvPr id="14" name="AutoShape 2" descr="http://resources.mynewsdesk.com/image/upload/c_limit,dpr_0.75,f_auto,h_700,q_auto,w_690/y8lmg3hgxxaevj9ioqu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22" y="1060315"/>
            <a:ext cx="5140778" cy="34046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4000" y="1060315"/>
            <a:ext cx="317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DeutschePost-MedCn" panose="020B0500000000000000" pitchFamily="34" charset="0"/>
              </a:rPr>
              <a:t>Er du, dine ledere og dine kolleger klar til at blive glade på arbejde?</a:t>
            </a:r>
            <a:endParaRPr lang="da-DK" sz="2100" dirty="0">
              <a:latin typeface="DeutschePost-MedCn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8300" y="3473595"/>
            <a:ext cx="317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DeutschePost-MedCn" panose="020B0500000000000000" pitchFamily="34" charset="0"/>
              </a:rPr>
              <a:t>God rejse!</a:t>
            </a:r>
            <a:endParaRPr lang="da-DK" sz="2100" dirty="0">
              <a:latin typeface="DeutschePost-MedC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4000" y="1695600"/>
            <a:ext cx="8316000" cy="1378340"/>
          </a:xfrm>
        </p:spPr>
        <p:txBody>
          <a:bodyPr/>
          <a:lstStyle/>
          <a:p>
            <a:pPr algn="ctr"/>
            <a:r>
              <a:rPr lang="en-US" dirty="0"/>
              <a:t>Mange </a:t>
            </a:r>
            <a:r>
              <a:rPr lang="en-US" dirty="0" err="1"/>
              <a:t>tak</a:t>
            </a:r>
            <a:r>
              <a:rPr lang="en-US" dirty="0"/>
              <a:t> for din </a:t>
            </a:r>
            <a:r>
              <a:rPr lang="en-US" dirty="0" err="1"/>
              <a:t>tid</a:t>
            </a:r>
            <a:br>
              <a:rPr lang="en-US" dirty="0"/>
            </a:br>
            <a:r>
              <a:rPr lang="en-US" sz="2800" dirty="0"/>
              <a:t>..og </a:t>
            </a:r>
            <a:r>
              <a:rPr lang="en-US" sz="2800" dirty="0" err="1"/>
              <a:t>fortsat</a:t>
            </a:r>
            <a:r>
              <a:rPr lang="en-US" sz="2800" dirty="0"/>
              <a:t> god </a:t>
            </a:r>
            <a:r>
              <a:rPr lang="en-US" sz="2800" dirty="0" err="1"/>
              <a:t>årsdag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9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Medarbejderne siger..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14338" y="1219200"/>
            <a:ext cx="5592404" cy="1019175"/>
          </a:xfrm>
        </p:spPr>
        <p:txBody>
          <a:bodyPr/>
          <a:lstStyle/>
          <a:p>
            <a:r>
              <a:rPr lang="da-DK" b="1" dirty="0"/>
              <a:t>Alt taget i betragtning mener jeg, at det er et rigtigt godt sted at arbejde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Jeg vil varmt anbefale min arbejdsplads til venner og familie som et godt sted at arbejde.</a:t>
            </a:r>
          </a:p>
          <a:p>
            <a:endParaRPr lang="da-DK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742" y="333375"/>
            <a:ext cx="2792771" cy="412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028825" y="1543050"/>
            <a:ext cx="1857375" cy="936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6000" dirty="0">
                <a:solidFill>
                  <a:schemeClr val="accent3"/>
                </a:solidFill>
              </a:rPr>
              <a:t>96%</a:t>
            </a:r>
            <a:endParaRPr lang="da-DK" sz="12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8825" y="3352800"/>
            <a:ext cx="1857375" cy="936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6000" dirty="0">
                <a:solidFill>
                  <a:schemeClr val="accent4"/>
                </a:solidFill>
              </a:rPr>
              <a:t>94%</a:t>
            </a:r>
            <a:endParaRPr lang="da-DK" sz="1200" dirty="0">
              <a:solidFill>
                <a:schemeClr val="accent4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7103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Filosofien bag arbejdsglæde i praksis: Service Profit Chain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065334"/>
            <a:ext cx="8248650" cy="1865141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 bwMode="auto">
          <a:xfrm flipH="1">
            <a:off x="1038225" y="2836274"/>
            <a:ext cx="6819900" cy="841425"/>
          </a:xfrm>
          <a:prstGeom prst="bentUpArrow">
            <a:avLst>
              <a:gd name="adj1" fmla="val 25000"/>
              <a:gd name="adj2" fmla="val 25000"/>
              <a:gd name="adj3" fmla="val 9152"/>
            </a:avLst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39050" y="2930475"/>
            <a:ext cx="219075" cy="74722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75" y="3771900"/>
            <a:ext cx="146685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ñ"/>
            </a:pPr>
            <a:r>
              <a:rPr lang="da-DK" sz="1200" dirty="0">
                <a:latin typeface="Delivery" panose="020F0503020204020204" pitchFamily="34" charset="0"/>
              </a:rPr>
              <a:t>PRODUKTIVITET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ñ"/>
            </a:pPr>
            <a:r>
              <a:rPr lang="da-DK" sz="1200" dirty="0">
                <a:latin typeface="Delivery" panose="020F0503020204020204" pitchFamily="34" charset="0"/>
              </a:rPr>
              <a:t>EMPLOYER BRAND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1325" y="3781425"/>
            <a:ext cx="146685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1200" dirty="0">
                <a:latin typeface="Delivery" panose="020F0503020204020204" pitchFamily="34" charset="0"/>
                <a:sym typeface="Wingdings" panose="05000000000000000000" pitchFamily="2" charset="2"/>
              </a:rPr>
              <a:t> </a:t>
            </a:r>
            <a:r>
              <a:rPr lang="da-DK" sz="1200" dirty="0">
                <a:latin typeface="Delivery" panose="020F0503020204020204" pitchFamily="34" charset="0"/>
              </a:rPr>
              <a:t>KVALITET</a:t>
            </a:r>
          </a:p>
          <a:p>
            <a:pPr>
              <a:lnSpc>
                <a:spcPct val="110000"/>
              </a:lnSpc>
            </a:pPr>
            <a:r>
              <a:rPr lang="da-DK" sz="1200" dirty="0">
                <a:latin typeface="Delivery" panose="020F0503020204020204" pitchFamily="34" charset="0"/>
                <a:sym typeface="Wingdings" panose="05000000000000000000" pitchFamily="2" charset="2"/>
              </a:rPr>
              <a:t> </a:t>
            </a:r>
            <a:r>
              <a:rPr lang="da-DK" sz="1200" dirty="0">
                <a:latin typeface="Delivery" panose="020F0503020204020204" pitchFamily="34" charset="0"/>
              </a:rPr>
              <a:t>INNOVATION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25" y="3783686"/>
            <a:ext cx="146685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ñ"/>
            </a:pPr>
            <a:r>
              <a:rPr lang="da-DK" sz="1200" dirty="0">
                <a:latin typeface="Delivery" panose="020F0503020204020204" pitchFamily="34" charset="0"/>
              </a:rPr>
              <a:t>FASTHOLDELSE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ñ"/>
            </a:pPr>
            <a:r>
              <a:rPr lang="da-DK" sz="1200" dirty="0">
                <a:latin typeface="Delivery" panose="020F0503020204020204" pitchFamily="34" charset="0"/>
              </a:rPr>
              <a:t>BRAND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4700" y="3774161"/>
            <a:ext cx="146685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ñ"/>
            </a:pPr>
            <a:r>
              <a:rPr lang="da-DK" sz="1200" dirty="0">
                <a:latin typeface="Delivery" panose="020F0503020204020204" pitchFamily="34" charset="0"/>
              </a:rPr>
              <a:t>OMSÆTNING</a:t>
            </a:r>
          </a:p>
          <a:p>
            <a:pPr>
              <a:lnSpc>
                <a:spcPct val="110000"/>
              </a:lnSpc>
            </a:pPr>
            <a:r>
              <a:rPr lang="da-DK" sz="1200" dirty="0">
                <a:latin typeface="Delivery" panose="020F0503020204020204" pitchFamily="34" charset="0"/>
                <a:sym typeface="Wingdings" panose="05000000000000000000" pitchFamily="2" charset="2"/>
              </a:rPr>
              <a:t> </a:t>
            </a:r>
            <a:r>
              <a:rPr lang="da-DK" sz="1200" dirty="0">
                <a:latin typeface="Delivery" panose="020F0503020204020204" pitchFamily="34" charset="0"/>
              </a:rPr>
              <a:t>OMKOSTNINGER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14000" y="1065334"/>
            <a:ext cx="1674826" cy="186514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66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656306" y="1093909"/>
            <a:ext cx="4089906" cy="3287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Den emotionelle arbejdsplads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4000" y="1093909"/>
            <a:ext cx="4089906" cy="3287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Den funktionelle arbejdsplads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Nøglen: Glad på arbejde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9649" y="1741251"/>
            <a:ext cx="466928" cy="18281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0800" dirty="0">
                <a:solidFill>
                  <a:srgbClr val="D40511"/>
                </a:solidFill>
                <a:latin typeface="Delivery" panose="020F0503020204020204" pitchFamily="34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97" y="2176938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Løn og goder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22" y="1942033"/>
            <a:ext cx="1536970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Udvikling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898" y="2407666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Strukturer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807" y="2615745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Processer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4672" y="2826812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Systemer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064" y="1693108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Logistik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9091" y="1510523"/>
            <a:ext cx="1536970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Faglighed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088826" y="1693108"/>
            <a:ext cx="126248" cy="33091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657357" y="1836500"/>
            <a:ext cx="507223" cy="26952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459091" y="2088895"/>
            <a:ext cx="629735" cy="10206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531082" y="2312855"/>
            <a:ext cx="55774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1225836" y="2407666"/>
            <a:ext cx="862990" cy="10156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1504734" y="2558664"/>
            <a:ext cx="497590" cy="15864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815216" y="2665176"/>
            <a:ext cx="273610" cy="21494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 flipH="1">
            <a:off x="7106595" y="3250478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Omsorg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7136000" y="3003788"/>
            <a:ext cx="1762612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Daglige grin</a:t>
            </a:r>
          </a:p>
        </p:txBody>
      </p:sp>
      <p:sp>
        <p:nvSpPr>
          <p:cNvPr id="41" name="TextBox 40"/>
          <p:cNvSpPr txBox="1"/>
          <p:nvPr/>
        </p:nvSpPr>
        <p:spPr>
          <a:xfrm flipH="1">
            <a:off x="7032315" y="3453611"/>
            <a:ext cx="145652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Tilfredsstillelse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6751452" y="3673918"/>
            <a:ext cx="197854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(Ubetinget) anerkendelse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7133907" y="2763480"/>
            <a:ext cx="1737432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dirty="0">
                <a:latin typeface="Delivery" panose="020F0503020204020204" pitchFamily="34" charset="0"/>
              </a:rPr>
              <a:t>Velkomst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 flipH="1">
            <a:off x="6364634" y="2886625"/>
            <a:ext cx="705490" cy="1727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6364635" y="3108815"/>
            <a:ext cx="66768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6274340" y="3143965"/>
            <a:ext cx="720029" cy="14735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6274341" y="3206921"/>
            <a:ext cx="664444" cy="30659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6274341" y="3277305"/>
            <a:ext cx="377910" cy="43880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4" name="Picture 6" descr="Relateret bille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" b="16354"/>
          <a:stretch/>
        </p:blipFill>
        <p:spPr bwMode="auto">
          <a:xfrm>
            <a:off x="2136787" y="1510523"/>
            <a:ext cx="2124198" cy="20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Relateret bille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" b="16354"/>
          <a:stretch/>
        </p:blipFill>
        <p:spPr bwMode="auto">
          <a:xfrm flipH="1">
            <a:off x="4949459" y="1541254"/>
            <a:ext cx="2124198" cy="20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Byggesten: Tillid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63455" y="1200637"/>
            <a:ext cx="2266545" cy="3287591"/>
          </a:xfrm>
          <a:ln>
            <a:noFill/>
          </a:ln>
        </p:spPr>
        <p:txBody>
          <a:bodyPr/>
          <a:lstStyle/>
          <a:p>
            <a:r>
              <a:rPr lang="da-DK" dirty="0"/>
              <a:t>KULTUR: Respect &amp; Results</a:t>
            </a:r>
          </a:p>
          <a:p>
            <a:r>
              <a:rPr lang="da-DK" dirty="0"/>
              <a:t>Hvad vi </a:t>
            </a:r>
            <a:r>
              <a:rPr lang="da-DK" b="1" dirty="0"/>
              <a:t>siger</a:t>
            </a:r>
            <a:r>
              <a:rPr lang="da-DK" dirty="0"/>
              <a:t> &amp; </a:t>
            </a:r>
            <a:r>
              <a:rPr lang="da-DK" b="1" dirty="0"/>
              <a:t>gør</a:t>
            </a:r>
            <a:r>
              <a:rPr lang="da-DK" dirty="0"/>
              <a:t> reflekterer..</a:t>
            </a:r>
          </a:p>
          <a:p>
            <a:r>
              <a:rPr lang="da-DK" dirty="0"/>
              <a:t>hvad vi </a:t>
            </a:r>
            <a:r>
              <a:rPr lang="da-DK" b="1" dirty="0"/>
              <a:t>tænker</a:t>
            </a:r>
            <a:r>
              <a:rPr lang="da-DK" dirty="0"/>
              <a:t> &amp; </a:t>
            </a:r>
            <a:r>
              <a:rPr lang="da-DK" b="1" dirty="0"/>
              <a:t>føler</a:t>
            </a:r>
          </a:p>
          <a:p>
            <a:r>
              <a:rPr lang="da-DK" dirty="0"/>
              <a:t>Og følelser smitter!</a:t>
            </a:r>
          </a:p>
          <a:p>
            <a:endParaRPr lang="da-DK" dirty="0"/>
          </a:p>
          <a:p>
            <a:r>
              <a:rPr lang="da-DK" dirty="0"/>
              <a:t>STRUKTUR</a:t>
            </a:r>
          </a:p>
          <a:p>
            <a:r>
              <a:rPr lang="da-DK" dirty="0"/>
              <a:t>Politikker</a:t>
            </a:r>
          </a:p>
          <a:p>
            <a:r>
              <a:rPr lang="da-DK" dirty="0"/>
              <a:t>Processer</a:t>
            </a:r>
          </a:p>
          <a:p>
            <a:r>
              <a:rPr lang="da-DK" dirty="0"/>
              <a:t>Belønningssystemer</a:t>
            </a:r>
          </a:p>
          <a:p>
            <a:endParaRPr lang="da-DK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58374" y="2085871"/>
            <a:ext cx="3171217" cy="2285901"/>
            <a:chOff x="2558374" y="2085871"/>
            <a:chExt cx="3171217" cy="2285901"/>
          </a:xfrm>
        </p:grpSpPr>
        <p:sp>
          <p:nvSpPr>
            <p:cNvPr id="10" name="Up Arrow 9"/>
            <p:cNvSpPr/>
            <p:nvPr/>
          </p:nvSpPr>
          <p:spPr bwMode="auto">
            <a:xfrm>
              <a:off x="3964018" y="2085871"/>
              <a:ext cx="359924" cy="1414822"/>
            </a:xfrm>
            <a:prstGeom prst="upArrow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58374" y="3500693"/>
              <a:ext cx="3171217" cy="87107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elivery" panose="020F0503020204020204" pitchFamily="34" charset="0"/>
                </a:rPr>
                <a:t>Risiko</a:t>
              </a:r>
            </a:p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>
                  <a:latin typeface="Delivery" panose="020F0503020204020204" pitchFamily="34" charset="0"/>
                </a:rPr>
                <a:t>- de beslutninger, jeg selv tager, der kan have konsekvenser for mig</a:t>
              </a:r>
              <a:endParaRPr kumimoji="0" 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2558372" y="2521639"/>
            <a:ext cx="3171217" cy="842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Fare</a:t>
            </a:r>
          </a:p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latin typeface="Delivery" panose="020F0503020204020204" pitchFamily="34" charset="0"/>
              </a:rPr>
              <a:t>- de beslutninger, andre tager, der kan have konsekvenser for mig</a:t>
            </a:r>
            <a:endParaRPr kumimoji="0" 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58373" y="1084180"/>
            <a:ext cx="3171217" cy="1094815"/>
          </a:xfrm>
          <a:prstGeom prst="rect">
            <a:avLst/>
          </a:prstGeom>
          <a:solidFill>
            <a:srgbClr val="FFE88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Tillid</a:t>
            </a:r>
          </a:p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latin typeface="Delivery" panose="020F0503020204020204" pitchFamily="34" charset="0"/>
              </a:rPr>
              <a:t>- at andre, når de tager beslutninger, der kan have konsekvenser for mig, har taget højde for – og minimeret – den negativ påvirkning</a:t>
            </a:r>
            <a:endParaRPr kumimoji="0" 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 rot="16200000">
            <a:off x="5846322" y="1334892"/>
            <a:ext cx="359924" cy="593390"/>
          </a:xfrm>
          <a:prstGeom prst="upArrow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Up Arrow 11"/>
          <p:cNvSpPr/>
          <p:nvPr/>
        </p:nvSpPr>
        <p:spPr bwMode="auto">
          <a:xfrm rot="16200000">
            <a:off x="5846319" y="2646414"/>
            <a:ext cx="359924" cy="593390"/>
          </a:xfrm>
          <a:prstGeom prst="upArrow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322976" y="1084180"/>
            <a:ext cx="0" cy="2416513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302947" y="3610691"/>
            <a:ext cx="2587560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da-DK" sz="1200" b="1" dirty="0">
                <a:latin typeface="Delivery" panose="020F0503020204020204" pitchFamily="34" charset="0"/>
              </a:rPr>
              <a:t>En arbejdsplads med glade medarbejdere har en ledelsesadfærd, der vækker tillid, giver emotionel tryghed og er motiverende.</a:t>
            </a:r>
          </a:p>
        </p:txBody>
      </p:sp>
      <p:pic>
        <p:nvPicPr>
          <p:cNvPr id="17" name="Picture 6" descr="Relateret bille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" b="16354"/>
          <a:stretch/>
        </p:blipFill>
        <p:spPr bwMode="auto">
          <a:xfrm flipH="1">
            <a:off x="410789" y="1500279"/>
            <a:ext cx="2124198" cy="20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  <p:bldP spid="11" grpId="0" animBg="1"/>
      <p:bldP spid="1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Byggesten til at være glad på arbejde: Motivationsfaktorer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13999" y="2523541"/>
            <a:ext cx="1959549" cy="363600"/>
          </a:xfrm>
          <a:prstGeom prst="rect">
            <a:avLst/>
          </a:prstGeom>
          <a:solidFill>
            <a:srgbClr val="FFDB4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AT HØRE TIL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93208" y="1035450"/>
            <a:ext cx="1980000" cy="1847614"/>
            <a:chOff x="6793208" y="1035450"/>
            <a:chExt cx="1980000" cy="1847614"/>
          </a:xfrm>
        </p:grpSpPr>
        <p:sp>
          <p:nvSpPr>
            <p:cNvPr id="9" name="Rectangle 8"/>
            <p:cNvSpPr/>
            <p:nvPr/>
          </p:nvSpPr>
          <p:spPr bwMode="auto">
            <a:xfrm>
              <a:off x="6793208" y="2519464"/>
              <a:ext cx="1980000" cy="363600"/>
            </a:xfrm>
            <a:prstGeom prst="rect">
              <a:avLst/>
            </a:prstGeom>
            <a:solidFill>
              <a:srgbClr val="FFDB4C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elivery" panose="020F0503020204020204" pitchFamily="34" charset="0"/>
                </a:rPr>
                <a:t>AT DET GIVER MENING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208" y="1035450"/>
              <a:ext cx="1978685" cy="148401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77154" y="1138135"/>
            <a:ext cx="1980000" cy="1749006"/>
            <a:chOff x="4677154" y="1138135"/>
            <a:chExt cx="1980000" cy="1749006"/>
          </a:xfrm>
        </p:grpSpPr>
        <p:sp>
          <p:nvSpPr>
            <p:cNvPr id="8" name="Rectangle 7"/>
            <p:cNvSpPr/>
            <p:nvPr/>
          </p:nvSpPr>
          <p:spPr bwMode="auto">
            <a:xfrm>
              <a:off x="4677154" y="2523541"/>
              <a:ext cx="1980000" cy="363600"/>
            </a:xfrm>
            <a:prstGeom prst="rect">
              <a:avLst/>
            </a:prstGeom>
            <a:solidFill>
              <a:srgbClr val="FFDB4C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b="1" dirty="0">
                  <a:latin typeface="Delivery" panose="020F0503020204020204" pitchFamily="34" charset="0"/>
                </a:rPr>
                <a:t>AT VÆRE KOMPETENT</a:t>
              </a:r>
              <a:endParaRPr kumimoji="0" 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6"/>
            <a:stretch/>
          </p:blipFill>
          <p:spPr>
            <a:xfrm>
              <a:off x="4677154" y="1138135"/>
              <a:ext cx="1977599" cy="1348723"/>
            </a:xfrm>
            <a:prstGeom prst="rect">
              <a:avLst/>
            </a:prstGeom>
          </p:spPr>
        </p:pic>
      </p:grpSp>
      <p:sp>
        <p:nvSpPr>
          <p:cNvPr id="14" name="AutoShape 2" descr="http://resources.mynewsdesk.com/image/upload/c_limit,dpr_0.75,f_auto,h_700,q_auto,w_690/y8lmg3hgxxaevj9ioqu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99" r="913"/>
          <a:stretch/>
        </p:blipFill>
        <p:spPr>
          <a:xfrm>
            <a:off x="414000" y="1108952"/>
            <a:ext cx="1959549" cy="137790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36551" y="1114675"/>
            <a:ext cx="1977600" cy="1772466"/>
            <a:chOff x="2536551" y="1114675"/>
            <a:chExt cx="1977600" cy="177246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545576" y="2523541"/>
              <a:ext cx="1959549" cy="363600"/>
            </a:xfrm>
            <a:prstGeom prst="rect">
              <a:avLst/>
            </a:prstGeom>
            <a:solidFill>
              <a:srgbClr val="FFDB4C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elivery" panose="020F0503020204020204" pitchFamily="34" charset="0"/>
                </a:rPr>
                <a:t>AT HAVE INDFLYDELSE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5"/>
            <a:stretch/>
          </p:blipFill>
          <p:spPr>
            <a:xfrm>
              <a:off x="2536551" y="1114675"/>
              <a:ext cx="1977600" cy="1372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Teori til hverdag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13999" y="2523541"/>
            <a:ext cx="1959549" cy="363600"/>
          </a:xfrm>
          <a:prstGeom prst="rect">
            <a:avLst/>
          </a:prstGeom>
          <a:solidFill>
            <a:srgbClr val="FFDB4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AT HØRE TIL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677154" y="2523541"/>
            <a:ext cx="1980000" cy="363600"/>
          </a:xfrm>
          <a:prstGeom prst="rect">
            <a:avLst/>
          </a:prstGeom>
          <a:solidFill>
            <a:srgbClr val="FFDB4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>
                <a:latin typeface="Delivery" panose="020F0503020204020204" pitchFamily="34" charset="0"/>
              </a:rPr>
              <a:t>AT VÆRE KOMPETENT</a:t>
            </a:r>
            <a:endParaRPr kumimoji="0" lang="da-DK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93208" y="2519464"/>
            <a:ext cx="1980000" cy="363600"/>
          </a:xfrm>
          <a:prstGeom prst="rect">
            <a:avLst/>
          </a:prstGeom>
          <a:solidFill>
            <a:srgbClr val="FFDB4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AT DET GIVER MENING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08" y="1035450"/>
            <a:ext cx="1978685" cy="1484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/>
          <a:stretch/>
        </p:blipFill>
        <p:spPr>
          <a:xfrm>
            <a:off x="4677154" y="1138135"/>
            <a:ext cx="1977599" cy="1348723"/>
          </a:xfrm>
          <a:prstGeom prst="rect">
            <a:avLst/>
          </a:prstGeom>
        </p:spPr>
      </p:pic>
      <p:sp>
        <p:nvSpPr>
          <p:cNvPr id="14" name="AutoShape 2" descr="http://resources.mynewsdesk.com/image/upload/c_limit,dpr_0.75,f_auto,h_700,q_auto,w_690/y8lmg3hgxxaevj9ioqu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99" r="913"/>
          <a:stretch/>
        </p:blipFill>
        <p:spPr>
          <a:xfrm>
            <a:off x="414000" y="1108952"/>
            <a:ext cx="1959549" cy="13779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2545576" y="2523541"/>
            <a:ext cx="1959549" cy="363600"/>
          </a:xfrm>
          <a:prstGeom prst="rect">
            <a:avLst/>
          </a:prstGeom>
          <a:solidFill>
            <a:srgbClr val="FFDB4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livery" panose="020F0503020204020204" pitchFamily="34" charset="0"/>
              </a:rPr>
              <a:t>AT HAVE INDFLYDELSE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/>
          <a:stretch/>
        </p:blipFill>
        <p:spPr>
          <a:xfrm>
            <a:off x="2536551" y="1114675"/>
            <a:ext cx="1977600" cy="1372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000" y="2935954"/>
            <a:ext cx="1959549" cy="1551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Sig godmorgen og smil – til alle!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Udtalte forventninger til adfærd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Vær lidt crazy – det’ spas!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Team og ad hoc events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Ledelsen på gulvet / åben dør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Social væg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Stolt af dit land, netværk, brand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da-DK" sz="1200" dirty="0" err="1"/>
          </a:p>
        </p:txBody>
      </p:sp>
      <p:sp>
        <p:nvSpPr>
          <p:cNvPr id="18" name="TextBox 17"/>
          <p:cNvSpPr txBox="1"/>
          <p:nvPr/>
        </p:nvSpPr>
        <p:spPr>
          <a:xfrm>
            <a:off x="2554602" y="2935143"/>
            <a:ext cx="1959549" cy="1162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Klart mandat (og lære af fejl)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Daglige tavlemøder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Sambesøg/-kørsel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One-to-one’s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Trivsel – surveys og action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da-DK" sz="1200" dirty="0" err="1"/>
          </a:p>
        </p:txBody>
      </p:sp>
      <p:sp>
        <p:nvSpPr>
          <p:cNvPr id="19" name="TextBox 18"/>
          <p:cNvSpPr txBox="1"/>
          <p:nvPr/>
        </p:nvSpPr>
        <p:spPr>
          <a:xfrm>
            <a:off x="4697605" y="2930986"/>
            <a:ext cx="1959549" cy="1429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Coaching i stedet for instruktion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Certified International Specialist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AID feedback på performance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Fejring, priser og anerkendelse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Intern rekruttering &amp; succession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da-DK" sz="12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da-DK" sz="1200" dirty="0" err="1"/>
          </a:p>
        </p:txBody>
      </p:sp>
      <p:sp>
        <p:nvSpPr>
          <p:cNvPr id="20" name="TextBox 19"/>
          <p:cNvSpPr txBox="1"/>
          <p:nvPr/>
        </p:nvSpPr>
        <p:spPr>
          <a:xfrm>
            <a:off x="6793208" y="2930986"/>
            <a:ext cx="1959549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Connecting People, Improving Lives -&gt; GoHelp, GoTeach, GoGreen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Kasseløb, Fri for Mobberi, DHL Stafetten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Plant træer</a:t>
            </a:r>
          </a:p>
          <a:p>
            <a:pPr>
              <a:spcAft>
                <a:spcPts val="200"/>
              </a:spcAft>
            </a:pPr>
            <a:r>
              <a:rPr lang="da-DK" sz="1100" dirty="0">
                <a:latin typeface="Delivery" panose="020F0503020204020204" pitchFamily="34" charset="0"/>
              </a:rPr>
              <a:t>Medarbejderes hjertesager</a:t>
            </a:r>
            <a:endParaRPr lang="da-DK" sz="12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9ABBB8B-3968-456C-9DBC-C72222903669}"/>
              </a:ext>
            </a:extLst>
          </p:cNvPr>
          <p:cNvSpPr txBox="1"/>
          <p:nvPr/>
        </p:nvSpPr>
        <p:spPr>
          <a:xfrm>
            <a:off x="368300" y="4308286"/>
            <a:ext cx="8404908" cy="187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</a:rPr>
              <a:t>Ledelse – Ledelse - Ledelse</a:t>
            </a:r>
            <a:endParaRPr lang="en-US" sz="1200" i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61E0348-6A10-4963-ABF0-60F57FBB5A76}"/>
              </a:ext>
            </a:extLst>
          </p:cNvPr>
          <p:cNvSpPr/>
          <p:nvPr/>
        </p:nvSpPr>
        <p:spPr bwMode="auto">
          <a:xfrm rot="1725496">
            <a:off x="1724445" y="2473817"/>
            <a:ext cx="654209" cy="2569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DeutschePost-MedCn" panose="020B0500000000000000"/>
              </a:rPr>
              <a:t>Robust</a:t>
            </a: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accent4"/>
              </a:solidFill>
              <a:effectLst/>
              <a:latin typeface="DeutschePost-MedCn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821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Ledelse i praksis i DPDHL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0CE6479-30B4-4778-AFEC-AC8D7D6E0BEF}"/>
              </a:ext>
            </a:extLst>
          </p:cNvPr>
          <p:cNvSpPr/>
          <p:nvPr/>
        </p:nvSpPr>
        <p:spPr>
          <a:xfrm>
            <a:off x="381119" y="942742"/>
            <a:ext cx="4094568" cy="359072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Aft>
                <a:spcPts val="200"/>
              </a:spcAft>
            </a:pPr>
            <a:r>
              <a:rPr lang="da-DK" sz="1000" b="1" dirty="0">
                <a:solidFill>
                  <a:schemeClr val="accent4"/>
                </a:solidFill>
                <a:latin typeface="DeutschePost-MedCn" panose="020B0500000000000000"/>
              </a:rPr>
              <a:t>Respect</a:t>
            </a: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Displaying </a:t>
            </a:r>
            <a:r>
              <a:rPr lang="en-GB" sz="1050" dirty="0">
                <a:solidFill>
                  <a:srgbClr val="FFC000"/>
                </a:solidFill>
                <a:latin typeface="DeutschePost-MedCn" panose="020B0500000000000000"/>
              </a:rPr>
              <a:t>genuine passion </a:t>
            </a:r>
            <a:r>
              <a:rPr lang="en-GB" sz="1000" dirty="0">
                <a:latin typeface="DeutschePost-MedCn" panose="020B0500000000000000"/>
              </a:rPr>
              <a:t>and energy for your role in DHL Express and to its Customers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Talking enthusiastically about the company goals and helping others </a:t>
            </a:r>
            <a:r>
              <a:rPr lang="en-GB" sz="1050" dirty="0">
                <a:solidFill>
                  <a:srgbClr val="FFC000"/>
                </a:solidFill>
                <a:latin typeface="DeutschePost-MedCn" panose="020B0500000000000000"/>
              </a:rPr>
              <a:t>understand the contribution </a:t>
            </a:r>
            <a:r>
              <a:rPr lang="en-GB" sz="1000" dirty="0">
                <a:latin typeface="DeutschePost-MedCn" panose="020B0500000000000000"/>
              </a:rPr>
              <a:t>they make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Inspiring others by </a:t>
            </a:r>
            <a:r>
              <a:rPr lang="en-GB" sz="1050" dirty="0">
                <a:solidFill>
                  <a:srgbClr val="FFC000"/>
                </a:solidFill>
                <a:latin typeface="DeutschePost-MedCn" panose="020B0500000000000000"/>
              </a:rPr>
              <a:t>sharing </a:t>
            </a:r>
            <a:r>
              <a:rPr lang="en-GB" sz="1000" dirty="0">
                <a:latin typeface="DeutschePost-MedCn" panose="020B0500000000000000"/>
              </a:rPr>
              <a:t>personal experiences, stories, ideas and views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Taking a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personal interest </a:t>
            </a:r>
            <a:r>
              <a:rPr lang="en-GB" sz="1000" dirty="0">
                <a:latin typeface="DeutschePost-MedCn" panose="020B0500000000000000"/>
              </a:rPr>
              <a:t>and showing genuine respect and concern for others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Being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open and approachable </a:t>
            </a:r>
            <a:r>
              <a:rPr lang="en-GB" sz="1000" dirty="0">
                <a:latin typeface="DeutschePost-MedCn" panose="020B0500000000000000"/>
              </a:rPr>
              <a:t>so others feel free to share their views and ideas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Adapting your style and approach to influence,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motivate</a:t>
            </a:r>
            <a:r>
              <a:rPr lang="en-GB" sz="1000" dirty="0">
                <a:latin typeface="DeutschePost-MedCn" panose="020B0500000000000000"/>
              </a:rPr>
              <a:t> and get the best from others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Providing a working environment </a:t>
            </a:r>
            <a:r>
              <a:rPr lang="en-GB" sz="1000" dirty="0">
                <a:latin typeface="DeutschePost-MedCn" panose="020B0500000000000000"/>
              </a:rPr>
              <a:t>and the equipment needed for people to succeed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Admitting</a:t>
            </a:r>
            <a:r>
              <a:rPr lang="en-GB" sz="1000" dirty="0">
                <a:latin typeface="DeutschePost-MedCn" panose="020B0500000000000000"/>
              </a:rPr>
              <a:t> when you have made a mistake or had a negative impact on someone else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Always delivering </a:t>
            </a:r>
            <a:r>
              <a:rPr lang="en-GB" sz="1000" dirty="0">
                <a:latin typeface="DeutschePost-MedCn" panose="020B0500000000000000"/>
              </a:rPr>
              <a:t>on your commitments to others</a:t>
            </a:r>
            <a:endParaRPr lang="da-DK" sz="1000" dirty="0">
              <a:latin typeface="DeutschePost-MedCn" panose="020B0500000000000000"/>
            </a:endParaRPr>
          </a:p>
          <a:p>
            <a:pPr marL="7200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Showing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equal appreciation </a:t>
            </a:r>
            <a:r>
              <a:rPr lang="en-GB" sz="1000" dirty="0">
                <a:latin typeface="DeutschePost-MedCn" panose="020B0500000000000000"/>
              </a:rPr>
              <a:t>of different talents and skills within the team</a:t>
            </a:r>
            <a:endParaRPr lang="da-DK" sz="1000" dirty="0">
              <a:latin typeface="DeutschePost-MedCn" panose="020B0500000000000000"/>
            </a:endParaRPr>
          </a:p>
          <a:p>
            <a:endParaRPr lang="en-GB" sz="900" dirty="0">
              <a:solidFill>
                <a:schemeClr val="accent4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F0EA07E-DBD8-426B-989E-7DEF4BC5551E}"/>
              </a:ext>
            </a:extLst>
          </p:cNvPr>
          <p:cNvSpPr/>
          <p:nvPr/>
        </p:nvSpPr>
        <p:spPr>
          <a:xfrm>
            <a:off x="4750027" y="942742"/>
            <a:ext cx="4094568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GB" sz="1000" b="1" dirty="0">
                <a:solidFill>
                  <a:schemeClr val="accent4"/>
                </a:solidFill>
                <a:latin typeface="DeutschePost-MedCn" panose="020B0500000000000000"/>
              </a:rPr>
              <a:t>Results</a:t>
            </a:r>
            <a:r>
              <a:rPr lang="en-GB" sz="1000" dirty="0">
                <a:latin typeface="DeutschePost-MedCn" panose="020B0500000000000000"/>
              </a:rPr>
              <a:t> </a:t>
            </a:r>
          </a:p>
          <a:p>
            <a:pPr marL="72000" indent="-72000"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Being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clear and up-to-date </a:t>
            </a:r>
            <a:r>
              <a:rPr lang="en-GB" sz="1000" dirty="0">
                <a:latin typeface="DeutschePost-MedCn" panose="020B0500000000000000"/>
              </a:rPr>
              <a:t>about what needs to be achieved at all times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Communicating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expectations</a:t>
            </a:r>
            <a:r>
              <a:rPr lang="en-GB" sz="1000" dirty="0">
                <a:latin typeface="DeutschePost-MedCn" panose="020B0500000000000000"/>
              </a:rPr>
              <a:t> to others clearly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Remaining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focused, resilient and optimistic</a:t>
            </a:r>
            <a:r>
              <a:rPr lang="en-GB" sz="1000" dirty="0">
                <a:latin typeface="DeutschePost-MedCn" panose="020B0500000000000000"/>
              </a:rPr>
              <a:t>, even during challenging times, always displaying a Can Do attitude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Always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managing underperformance </a:t>
            </a:r>
            <a:r>
              <a:rPr lang="en-GB" sz="1000" dirty="0">
                <a:latin typeface="DeutschePost-MedCn" panose="020B0500000000000000"/>
              </a:rPr>
              <a:t>in a confident and skilled manner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Focusing on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supporting and developing </a:t>
            </a:r>
            <a:r>
              <a:rPr lang="en-GB" sz="1000" dirty="0">
                <a:latin typeface="DeutschePost-MedCn" panose="020B0500000000000000"/>
              </a:rPr>
              <a:t>others through coaching and feedback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Regularly giving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positive recognition </a:t>
            </a:r>
            <a:r>
              <a:rPr lang="en-GB" sz="1000" dirty="0">
                <a:latin typeface="DeutschePost-MedCn" panose="020B0500000000000000"/>
              </a:rPr>
              <a:t>to others for the right thing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Monitoring the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progress</a:t>
            </a:r>
            <a:r>
              <a:rPr lang="en-GB" sz="1000" dirty="0">
                <a:latin typeface="DeutschePost-MedCn" panose="020B0500000000000000"/>
              </a:rPr>
              <a:t> of others against goals and targets on a regular basis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Encouraging your team to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share ideas </a:t>
            </a:r>
            <a:r>
              <a:rPr lang="en-GB" sz="1000" dirty="0">
                <a:latin typeface="DeutschePost-MedCn" panose="020B0500000000000000"/>
              </a:rPr>
              <a:t>and best practice within the team as well as across teams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Using appropriate skills and disciplines to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fix problems </a:t>
            </a:r>
            <a:r>
              <a:rPr lang="en-GB" sz="1000" dirty="0">
                <a:latin typeface="DeutschePost-MedCn" panose="020B0500000000000000"/>
              </a:rPr>
              <a:t>as soon as you encounter them</a:t>
            </a:r>
            <a:endParaRPr lang="da-DK" sz="1000" dirty="0">
              <a:latin typeface="DeutschePost-MedCn" panose="020B0500000000000000"/>
            </a:endParaRPr>
          </a:p>
          <a:p>
            <a:pPr marL="72000" lvl="0" indent="-72000">
              <a:lnSpc>
                <a:spcPct val="100000"/>
              </a:lnSpc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000" dirty="0">
                <a:latin typeface="DeutschePost-MedCn" panose="020B0500000000000000"/>
              </a:rPr>
              <a:t>Focusing on ensuring you are doing things Right 1st Time, at Speed </a:t>
            </a:r>
            <a:r>
              <a:rPr lang="en-GB" sz="1100" dirty="0">
                <a:solidFill>
                  <a:srgbClr val="FFC000"/>
                </a:solidFill>
                <a:latin typeface="DeutschePost-MedCn" panose="020B0500000000000000"/>
              </a:rPr>
              <a:t>delivering Great Service Quality</a:t>
            </a:r>
            <a:endParaRPr lang="da-DK" sz="1000" dirty="0">
              <a:solidFill>
                <a:srgbClr val="FFC000"/>
              </a:solidFill>
              <a:latin typeface="DeutschePost-MedCn" panose="020B050000000000000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F92F79A-8F3F-42AF-A078-7C1C5657C37A}"/>
              </a:ext>
            </a:extLst>
          </p:cNvPr>
          <p:cNvSpPr/>
          <p:nvPr/>
        </p:nvSpPr>
        <p:spPr bwMode="auto">
          <a:xfrm>
            <a:off x="4847129" y="4077339"/>
            <a:ext cx="3997466" cy="243205"/>
          </a:xfrm>
          <a:prstGeom prst="rect">
            <a:avLst/>
          </a:prstGeom>
          <a:solidFill>
            <a:srgbClr val="FFC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100" b="0" i="0" u="none" strike="noStrike" cap="none" normalizeH="0" baseline="0" dirty="0">
                <a:ln>
                  <a:noFill/>
                </a:ln>
                <a:effectLst/>
                <a:latin typeface="DeutschePost-MedCn" panose="020B0500000000000000"/>
              </a:rPr>
              <a:t>Trivsel for mellemledere er lige så vigtigt som for medarbejdere..</a:t>
            </a:r>
            <a:endParaRPr kumimoji="0" lang="en-US" sz="1100" b="0" i="0" u="none" strike="noStrike" cap="none" normalizeH="0" baseline="0" dirty="0" err="1">
              <a:ln>
                <a:noFill/>
              </a:ln>
              <a:effectLst/>
              <a:latin typeface="DeutschePost-MedCn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83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rejse uden ende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BAUs </a:t>
            </a:r>
            <a:r>
              <a:rPr lang="en-US" dirty="0" err="1"/>
              <a:t>årsmøde</a:t>
            </a:r>
            <a:r>
              <a:rPr lang="en-US" dirty="0"/>
              <a:t> | Kolding | 22.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</p:txBody>
      </p:sp>
      <p:pic>
        <p:nvPicPr>
          <p:cNvPr id="5" name="Billede 4" descr="gro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50" y="38141"/>
            <a:ext cx="1233161" cy="123315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560613" y="4072211"/>
            <a:ext cx="3086101" cy="3007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>
                <a:sym typeface="Webdings" panose="05030102010509060703" pitchFamily="18" charset="2"/>
              </a:rPr>
              <a:t>1. </a:t>
            </a:r>
            <a:r>
              <a:rPr lang="da-DK" sz="1500" dirty="0"/>
              <a:t>Nogle glade hoveder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3086" y="3162850"/>
            <a:ext cx="2394123" cy="2594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2. Ledere, der tør</a:t>
            </a:r>
          </a:p>
        </p:txBody>
      </p:sp>
      <p:sp>
        <p:nvSpPr>
          <p:cNvPr id="8" name="Freeform 7"/>
          <p:cNvSpPr/>
          <p:nvPr/>
        </p:nvSpPr>
        <p:spPr>
          <a:xfrm>
            <a:off x="894945" y="1177417"/>
            <a:ext cx="6886721" cy="3182661"/>
          </a:xfrm>
          <a:custGeom>
            <a:avLst/>
            <a:gdLst>
              <a:gd name="connsiteX0" fmla="*/ 0 w 10120183"/>
              <a:gd name="connsiteY0" fmla="*/ 5251621 h 5251621"/>
              <a:gd name="connsiteX1" fmla="*/ 1717589 w 10120183"/>
              <a:gd name="connsiteY1" fmla="*/ 4337221 h 5251621"/>
              <a:gd name="connsiteX2" fmla="*/ 2187145 w 10120183"/>
              <a:gd name="connsiteY2" fmla="*/ 3163329 h 5251621"/>
              <a:gd name="connsiteX3" fmla="*/ 3311610 w 10120183"/>
              <a:gd name="connsiteY3" fmla="*/ 3682313 h 5251621"/>
              <a:gd name="connsiteX4" fmla="*/ 4114800 w 10120183"/>
              <a:gd name="connsiteY4" fmla="*/ 3361037 h 5251621"/>
              <a:gd name="connsiteX5" fmla="*/ 4213654 w 10120183"/>
              <a:gd name="connsiteY5" fmla="*/ 3039762 h 5251621"/>
              <a:gd name="connsiteX6" fmla="*/ 4732637 w 10120183"/>
              <a:gd name="connsiteY6" fmla="*/ 3015048 h 5251621"/>
              <a:gd name="connsiteX7" fmla="*/ 5387545 w 10120183"/>
              <a:gd name="connsiteY7" fmla="*/ 2533135 h 5251621"/>
              <a:gd name="connsiteX8" fmla="*/ 6091881 w 10120183"/>
              <a:gd name="connsiteY8" fmla="*/ 2520778 h 5251621"/>
              <a:gd name="connsiteX9" fmla="*/ 6400800 w 10120183"/>
              <a:gd name="connsiteY9" fmla="*/ 1594021 h 5251621"/>
              <a:gd name="connsiteX10" fmla="*/ 7352270 w 10120183"/>
              <a:gd name="connsiteY10" fmla="*/ 1371600 h 5251621"/>
              <a:gd name="connsiteX11" fmla="*/ 10120183 w 10120183"/>
              <a:gd name="connsiteY11" fmla="*/ 0 h 525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20183" h="5251621">
                <a:moveTo>
                  <a:pt x="0" y="5251621"/>
                </a:moveTo>
                <a:cubicBezTo>
                  <a:pt x="676532" y="4968445"/>
                  <a:pt x="1353065" y="4685270"/>
                  <a:pt x="1717589" y="4337221"/>
                </a:cubicBezTo>
                <a:cubicBezTo>
                  <a:pt x="2082113" y="3989172"/>
                  <a:pt x="1921475" y="3272480"/>
                  <a:pt x="2187145" y="3163329"/>
                </a:cubicBezTo>
                <a:cubicBezTo>
                  <a:pt x="2452815" y="3054178"/>
                  <a:pt x="2990334" y="3649362"/>
                  <a:pt x="3311610" y="3682313"/>
                </a:cubicBezTo>
                <a:cubicBezTo>
                  <a:pt x="3632886" y="3715264"/>
                  <a:pt x="3964459" y="3468129"/>
                  <a:pt x="4114800" y="3361037"/>
                </a:cubicBezTo>
                <a:cubicBezTo>
                  <a:pt x="4265141" y="3253945"/>
                  <a:pt x="4110681" y="3097427"/>
                  <a:pt x="4213654" y="3039762"/>
                </a:cubicBezTo>
                <a:cubicBezTo>
                  <a:pt x="4316627" y="2982097"/>
                  <a:pt x="4536989" y="3099486"/>
                  <a:pt x="4732637" y="3015048"/>
                </a:cubicBezTo>
                <a:cubicBezTo>
                  <a:pt x="4928286" y="2930610"/>
                  <a:pt x="5161004" y="2615513"/>
                  <a:pt x="5387545" y="2533135"/>
                </a:cubicBezTo>
                <a:cubicBezTo>
                  <a:pt x="5614086" y="2450757"/>
                  <a:pt x="5923005" y="2677297"/>
                  <a:pt x="6091881" y="2520778"/>
                </a:cubicBezTo>
                <a:cubicBezTo>
                  <a:pt x="6260757" y="2364259"/>
                  <a:pt x="6190735" y="1785551"/>
                  <a:pt x="6400800" y="1594021"/>
                </a:cubicBezTo>
                <a:cubicBezTo>
                  <a:pt x="6610865" y="1402491"/>
                  <a:pt x="6732373" y="1637270"/>
                  <a:pt x="7352270" y="1371600"/>
                </a:cubicBezTo>
                <a:cubicBezTo>
                  <a:pt x="7972167" y="1105930"/>
                  <a:pt x="9046175" y="552965"/>
                  <a:pt x="10120183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297155" y="3396868"/>
            <a:ext cx="2792360" cy="49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3. Gooodmorgen - velkomsten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786541" y="2624999"/>
            <a:ext cx="3021227" cy="333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4. Vi tilhører noget stort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29397" y="2525565"/>
            <a:ext cx="3080748" cy="490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5. Grin@arbejde-øjeblikke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428521" y="1884567"/>
            <a:ext cx="2397212" cy="29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6. Fejr og anerkend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563953" y="1832964"/>
            <a:ext cx="2137718" cy="29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7. Se mennesket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566718" y="1243569"/>
            <a:ext cx="2137718" cy="29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/>
              <a:t>8. Vi bidrager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894944" y="1078388"/>
            <a:ext cx="8145529" cy="3281690"/>
          </a:xfrm>
          <a:custGeom>
            <a:avLst/>
            <a:gdLst>
              <a:gd name="connsiteX0" fmla="*/ 10193490 w 11768925"/>
              <a:gd name="connsiteY0" fmla="*/ 118487 h 5340970"/>
              <a:gd name="connsiteX1" fmla="*/ 11268528 w 11768925"/>
              <a:gd name="connsiteY1" fmla="*/ 81417 h 5340970"/>
              <a:gd name="connsiteX2" fmla="*/ 11663944 w 11768925"/>
              <a:gd name="connsiteY2" fmla="*/ 1045244 h 5340970"/>
              <a:gd name="connsiteX3" fmla="*/ 9390301 w 11768925"/>
              <a:gd name="connsiteY3" fmla="*/ 3121179 h 5340970"/>
              <a:gd name="connsiteX4" fmla="*/ 4744160 w 11768925"/>
              <a:gd name="connsiteY4" fmla="*/ 5147687 h 5340970"/>
              <a:gd name="connsiteX5" fmla="*/ 332798 w 11768925"/>
              <a:gd name="connsiteY5" fmla="*/ 5271255 h 5340970"/>
              <a:gd name="connsiteX6" fmla="*/ 332798 w 11768925"/>
              <a:gd name="connsiteY6" fmla="*/ 5258898 h 5340970"/>
              <a:gd name="connsiteX7" fmla="*/ 493436 w 11768925"/>
              <a:gd name="connsiteY7" fmla="*/ 5283611 h 53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8925" h="5340970">
                <a:moveTo>
                  <a:pt x="10193490" y="118487"/>
                </a:moveTo>
                <a:cubicBezTo>
                  <a:pt x="10608471" y="22722"/>
                  <a:pt x="11023452" y="-73042"/>
                  <a:pt x="11268528" y="81417"/>
                </a:cubicBezTo>
                <a:cubicBezTo>
                  <a:pt x="11513604" y="235876"/>
                  <a:pt x="11976982" y="538617"/>
                  <a:pt x="11663944" y="1045244"/>
                </a:cubicBezTo>
                <a:cubicBezTo>
                  <a:pt x="11350906" y="1551871"/>
                  <a:pt x="10543598" y="2437439"/>
                  <a:pt x="9390301" y="3121179"/>
                </a:cubicBezTo>
                <a:cubicBezTo>
                  <a:pt x="8237004" y="3804919"/>
                  <a:pt x="6253744" y="4789341"/>
                  <a:pt x="4744160" y="5147687"/>
                </a:cubicBezTo>
                <a:cubicBezTo>
                  <a:pt x="3234576" y="5506033"/>
                  <a:pt x="1068025" y="5252720"/>
                  <a:pt x="332798" y="5271255"/>
                </a:cubicBezTo>
                <a:cubicBezTo>
                  <a:pt x="-402429" y="5289790"/>
                  <a:pt x="306025" y="5256839"/>
                  <a:pt x="332798" y="5258898"/>
                </a:cubicBezTo>
                <a:cubicBezTo>
                  <a:pt x="359571" y="5260957"/>
                  <a:pt x="466663" y="5283611"/>
                  <a:pt x="493436" y="5283611"/>
                </a:cubicBezTo>
              </a:path>
            </a:pathLst>
          </a:custGeom>
          <a:noFill/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5408579" y="3940111"/>
            <a:ext cx="3735421" cy="641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Delivery" panose="020F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dirty="0"/>
              <a:t>GØR DET HELE IGEN OG IGEN OG IGEN!</a:t>
            </a:r>
          </a:p>
          <a:p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2386433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HL_PPT_16x9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ATL årsmøde 21052019 DHL" id="{8FA68602-DDA9-4B89-BCB2-ED9468864332}" vid="{B297B741-55AC-4168-A6FF-5163FF260DC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 årsmøde 21052019 DHL</Template>
  <TotalTime>126</TotalTime>
  <Words>801</Words>
  <Application>Microsoft Office PowerPoint</Application>
  <PresentationFormat>On-screen Show (16:9)</PresentationFormat>
  <Paragraphs>138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Delivery</vt:lpstr>
      <vt:lpstr>DeutschePost-MedCn</vt:lpstr>
      <vt:lpstr>Webdings</vt:lpstr>
      <vt:lpstr>Wingdings</vt:lpstr>
      <vt:lpstr>DHL_PPT_16x9</vt:lpstr>
      <vt:lpstr>think-cell Folie</vt:lpstr>
      <vt:lpstr>Dhl express</vt:lpstr>
      <vt:lpstr>Medarbejderne siger..</vt:lpstr>
      <vt:lpstr>Filosofien bag arbejdsglæde i praksis: Service Profit Chain</vt:lpstr>
      <vt:lpstr>Nøglen: Glad på arbejde</vt:lpstr>
      <vt:lpstr>Byggesten: Tillid</vt:lpstr>
      <vt:lpstr>Byggesten til at være glad på arbejde: Motivationsfaktorer</vt:lpstr>
      <vt:lpstr>Teori til hverdag</vt:lpstr>
      <vt:lpstr>Ledelse i praksis i DPDHL</vt:lpstr>
      <vt:lpstr>En rejse uden ende</vt:lpstr>
      <vt:lpstr>ADVARSEL: Det kunne gå hen og blive sjovt!</vt:lpstr>
      <vt:lpstr>Mange tak for din tid ..og fortsat god årsdag </vt:lpstr>
    </vt:vector>
  </TitlesOfParts>
  <Company>Deutsche Post DHL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Dhl express</dc:title>
  <dc:creator>Pia Skat-Rørdam</dc:creator>
  <cp:keywords>16 to 9</cp:keywords>
  <cp:lastModifiedBy>Susanne Linhart</cp:lastModifiedBy>
  <cp:revision>11</cp:revision>
  <dcterms:created xsi:type="dcterms:W3CDTF">2019-10-21T06:28:39Z</dcterms:created>
  <dcterms:modified xsi:type="dcterms:W3CDTF">2019-10-21T15:14:05Z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fzeichnungsdatum">
    <vt:lpwstr>July 2017</vt:lpwstr>
  </property>
  <property fmtid="{D5CDD505-2E9C-101B-9397-08002B2CF9AE}" pid="3" name="Dokumentnummer">
    <vt:lpwstr>3.0</vt:lpwstr>
  </property>
  <property fmtid="{D5CDD505-2E9C-101B-9397-08002B2CF9AE}" pid="4" name="Office">
    <vt:lpwstr>2007/2010</vt:lpwstr>
  </property>
  <property fmtid="{D5CDD505-2E9C-101B-9397-08002B2CF9AE}" pid="5" name="Job No">
    <vt:lpwstr>62557</vt:lpwstr>
  </property>
</Properties>
</file>